
<file path=[Content_Types].xml><?xml version="1.0" encoding="utf-8"?>
<Types xmlns="http://schemas.openxmlformats.org/package/2006/content-types">
  <Default Extension="emf" ContentType="image/x-emf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6"/>
  </p:notesMasterIdLst>
  <p:handoutMasterIdLst>
    <p:handoutMasterId r:id="rId32"/>
  </p:handoutMasterIdLst>
  <p:sldIdLst>
    <p:sldId id="638" r:id="rId3"/>
    <p:sldId id="495" r:id="rId4"/>
    <p:sldId id="472" r:id="rId5"/>
    <p:sldId id="473" r:id="rId7"/>
    <p:sldId id="639" r:id="rId8"/>
    <p:sldId id="607" r:id="rId9"/>
    <p:sldId id="484" r:id="rId10"/>
    <p:sldId id="485" r:id="rId11"/>
    <p:sldId id="608" r:id="rId12"/>
    <p:sldId id="609" r:id="rId13"/>
    <p:sldId id="610" r:id="rId14"/>
    <p:sldId id="617" r:id="rId15"/>
    <p:sldId id="641" r:id="rId16"/>
    <p:sldId id="490" r:id="rId17"/>
    <p:sldId id="466" r:id="rId18"/>
    <p:sldId id="486" r:id="rId19"/>
    <p:sldId id="491" r:id="rId20"/>
    <p:sldId id="497" r:id="rId21"/>
    <p:sldId id="605" r:id="rId22"/>
    <p:sldId id="595" r:id="rId23"/>
    <p:sldId id="493" r:id="rId24"/>
    <p:sldId id="611" r:id="rId25"/>
    <p:sldId id="619" r:id="rId26"/>
    <p:sldId id="505" r:id="rId27"/>
    <p:sldId id="598" r:id="rId28"/>
    <p:sldId id="601" r:id="rId29"/>
    <p:sldId id="602" r:id="rId30"/>
    <p:sldId id="604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9" userDrawn="1">
          <p15:clr>
            <a:srgbClr val="A4A3A4"/>
          </p15:clr>
        </p15:guide>
        <p15:guide id="2" pos="39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B7FF"/>
    <a:srgbClr val="484C68"/>
    <a:srgbClr val="E42279"/>
    <a:srgbClr val="F3D5DF"/>
    <a:srgbClr val="EFCED9"/>
    <a:srgbClr val="EFCDDB"/>
    <a:srgbClr val="F0CFDA"/>
    <a:srgbClr val="EECDD8"/>
    <a:srgbClr val="F1D3DD"/>
    <a:srgbClr val="0712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5400" autoAdjust="0"/>
  </p:normalViewPr>
  <p:slideViewPr>
    <p:cSldViewPr showGuides="1">
      <p:cViewPr varScale="1">
        <p:scale>
          <a:sx n="88" d="100"/>
          <a:sy n="88" d="100"/>
        </p:scale>
        <p:origin x="402" y="66"/>
      </p:cViewPr>
      <p:guideLst>
        <p:guide orient="horz" pos="1339"/>
        <p:guide pos="39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DD754-F49E-4351-AAFE-19D83F43501C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F6036-E835-44CB-A25A-34C755DFD5D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44A7-5EE4-4F05-9E9B-65B70B111D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8E939-84BB-4A6A-AB47-6EEFEA3549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44A7-5EE4-4F05-9E9B-65B70B111D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44A7-5EE4-4F05-9E9B-65B70B111D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44A7-5EE4-4F05-9E9B-65B70B111D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2DC89-609F-449C-B729-BBD97C5C8B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44A7-5EE4-4F05-9E9B-65B70B111D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2DC89-609F-449C-B729-BBD97C5C8B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44A7-5EE4-4F05-9E9B-65B70B111D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2DC89-609F-449C-B729-BBD97C5C8B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cover/>
      </p:transition>
    </mc:Choice>
    <mc:Fallback>
      <p:transition spd="slow" advClick="0" advTm="0">
        <p:cov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28600" y="285750"/>
            <a:ext cx="1414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ea typeface="Yeseva One" panose="00000500000000000000" charset="0"/>
              </a:rPr>
              <a:t>The Project </a:t>
            </a:r>
            <a:endParaRPr lang="zh-CN" altLang="en-US" sz="1800" dirty="0">
              <a:ea typeface="Yeseva One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28600" y="285750"/>
            <a:ext cx="1743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ea typeface="Yeseva One" panose="00000500000000000000" charset="0"/>
              </a:rPr>
              <a:t>Project Stages </a:t>
            </a:r>
            <a:endParaRPr lang="zh-CN" altLang="en-US" sz="1800" dirty="0">
              <a:ea typeface="Yeseva One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28600" y="285750"/>
            <a:ext cx="14179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ea typeface="Yeseva One" panose="00000500000000000000" charset="0"/>
              </a:rPr>
              <a:t>Project Plan
</a:t>
            </a:r>
            <a:endParaRPr lang="zh-CN" altLang="en-US" sz="1800" dirty="0">
              <a:ea typeface="Yeseva One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cover/>
      </p:transition>
    </mc:Choice>
    <mc:Fallback>
      <p:transition spd="slow" advClick="0" advTm="0">
        <p:cover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28600" y="285750"/>
            <a:ext cx="13970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ea typeface="Yeseva One" panose="00000500000000000000" charset="0"/>
              </a:rPr>
              <a:t>Sneak Peek</a:t>
            </a:r>
            <a:endParaRPr lang="zh-CN" altLang="en-US" sz="1800" dirty="0">
              <a:ea typeface="Yeseva One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AndText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Gray background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40204" y="1314011"/>
            <a:ext cx="1999059" cy="1489472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buNone/>
              <a:defRPr lang="en-US" sz="995" kern="1200" dirty="0" smtClean="0">
                <a:solidFill>
                  <a:schemeClr val="tx1"/>
                </a:solidFill>
                <a:latin typeface="Segoe UI Semibold" panose="020B0702040204090203" pitchFamily="34" charset="0"/>
                <a:ea typeface="+mn-ea"/>
                <a:cs typeface="Segoe UI Semibold" panose="020B0702040204090203" pitchFamily="34" charset="0"/>
              </a:defRPr>
            </a:lvl1pPr>
            <a:lvl2pPr marL="0" indent="0" algn="l" defTabSz="685800" rtl="0" eaLnBrk="1" latinLnBrk="0" hangingPunct="1">
              <a:buNone/>
              <a:defRPr lang="en-US" sz="1050" kern="1200" dirty="0" smtClean="0">
                <a:solidFill>
                  <a:schemeClr val="tx1"/>
                </a:solidFill>
                <a:latin typeface="Segoe UI Semibold" panose="020B0702040204090203" pitchFamily="34" charset="0"/>
                <a:ea typeface="+mn-ea"/>
                <a:cs typeface="Segoe UI Semibold" panose="020B0702040204090203" pitchFamily="34" charset="0"/>
              </a:defRPr>
            </a:lvl2pPr>
            <a:lvl3pPr marL="0" indent="0" algn="l" defTabSz="685800" rtl="0" eaLnBrk="1" latinLnBrk="0" hangingPunct="1">
              <a:buNone/>
              <a:defRPr lang="en-US" sz="1050" kern="1200" dirty="0" smtClean="0">
                <a:solidFill>
                  <a:schemeClr val="tx1"/>
                </a:solidFill>
                <a:latin typeface="Segoe UI Semibold" panose="020B0702040204090203" pitchFamily="34" charset="0"/>
                <a:ea typeface="+mn-ea"/>
                <a:cs typeface="Segoe UI Semibold" panose="020B0702040204090203" pitchFamily="34" charset="0"/>
              </a:defRPr>
            </a:lvl3pPr>
            <a:lvl4pPr marL="0" indent="0" algn="l" defTabSz="685800" rtl="0" eaLnBrk="1" latinLnBrk="0" hangingPunct="1">
              <a:buNone/>
              <a:defRPr lang="en-US" sz="1050" kern="1200" dirty="0" smtClean="0">
                <a:solidFill>
                  <a:schemeClr val="tx1"/>
                </a:solidFill>
                <a:latin typeface="Segoe UI Semibold" panose="020B0702040204090203" pitchFamily="34" charset="0"/>
                <a:ea typeface="+mn-ea"/>
                <a:cs typeface="Segoe UI Semibold" panose="020B0702040204090203" pitchFamily="34" charset="0"/>
              </a:defRPr>
            </a:lvl4pPr>
            <a:lvl5pPr marL="0" indent="0" algn="l" defTabSz="685800" rtl="0" eaLnBrk="1" latinLnBrk="0" hangingPunct="1">
              <a:buNone/>
              <a:defRPr lang="en-US" sz="1050" kern="1200" dirty="0">
                <a:solidFill>
                  <a:schemeClr val="tx1"/>
                </a:solidFill>
                <a:latin typeface="Segoe UI Semibold" panose="020B0702040204090203" pitchFamily="34" charset="0"/>
                <a:ea typeface="+mn-ea"/>
                <a:cs typeface="Segoe UI Semibold" panose="020B070204020409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0203" y="117958"/>
            <a:ext cx="7886700" cy="362618"/>
          </a:xfrm>
        </p:spPr>
        <p:txBody>
          <a:bodyPr>
            <a:normAutofit/>
          </a:bodyPr>
          <a:lstStyle>
            <a:lvl1pPr>
              <a:defRPr lang="en-US" sz="1590" kern="1200" smtClean="0">
                <a:solidFill>
                  <a:schemeClr val="tx1"/>
                </a:solidFill>
                <a:latin typeface="Segoe UI Semibold" panose="020B0702040204090203" pitchFamily="34" charset="0"/>
                <a:ea typeface="+mn-ea"/>
                <a:cs typeface="Segoe UI Semibold" panose="020B070204020409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Blue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4"/>
          <p:cNvSpPr/>
          <p:nvPr userDrawn="1"/>
        </p:nvSpPr>
        <p:spPr>
          <a:xfrm>
            <a:off x="0" y="1"/>
            <a:ext cx="9144000" cy="22851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1393" tIns="20698" rIns="41393" bIns="20698" numCol="1" spcCol="0" rtlCol="0" fromWordArt="0" anchor="ctr" anchorCtr="0" forceAA="0" compatLnSpc="1">
            <a:noAutofit/>
          </a:bodyPr>
          <a:lstStyle/>
          <a:p>
            <a:pPr algn="ctr"/>
            <a:endParaRPr lang="it-IT" sz="815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13263" y="841773"/>
            <a:ext cx="3949258" cy="1018404"/>
          </a:xfrm>
        </p:spPr>
        <p:txBody>
          <a:bodyPr anchor="b">
            <a:normAutofit/>
          </a:bodyPr>
          <a:lstStyle>
            <a:lvl1pPr algn="l">
              <a:defRPr lang="en-US" sz="2185" b="1" kern="1200" spc="-113">
                <a:solidFill>
                  <a:schemeClr val="bg1"/>
                </a:solidFill>
                <a:latin typeface="Segoe UI Semibold" panose="020B0702040204090203" pitchFamily="34" charset="0"/>
                <a:ea typeface="+mn-ea"/>
                <a:cs typeface="Segoe UI Semibold" panose="020B070204020409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Microsoft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8500" y="157661"/>
            <a:ext cx="1131682" cy="175484"/>
          </a:xfrm>
          <a:prstGeom prst="rect">
            <a:avLst/>
          </a:prstGeom>
        </p:spPr>
      </p:pic>
      <p:sp>
        <p:nvSpPr>
          <p:cNvPr id="6" name="Rectangle 5" descr="Gray background"/>
          <p:cNvSpPr/>
          <p:nvPr userDrawn="1"/>
        </p:nvSpPr>
        <p:spPr>
          <a:xfrm>
            <a:off x="0" y="2285165"/>
            <a:ext cx="9144000" cy="285833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5660" y="2442824"/>
            <a:ext cx="8848148" cy="340379"/>
          </a:xfrm>
        </p:spPr>
        <p:txBody>
          <a:bodyPr>
            <a:normAutofit/>
          </a:bodyPr>
          <a:lstStyle>
            <a:lvl1pPr marL="0" indent="0">
              <a:buNone/>
              <a:defRPr sz="1590">
                <a:latin typeface="Segoe UI Semibold" panose="020B0702040204090203" pitchFamily="34" charset="0"/>
                <a:cs typeface="Segoe UI Semibold" panose="020B0702040204090203" pitchFamily="34" charset="0"/>
              </a:defRPr>
            </a:lvl1pPr>
            <a:lvl2pPr marL="33274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28600" y="285750"/>
            <a:ext cx="1414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ea typeface="Yeseva One" panose="00000500000000000000" charset="0"/>
              </a:rPr>
              <a:t>The Project </a:t>
            </a:r>
            <a:endParaRPr lang="zh-CN" altLang="en-US" sz="1800" dirty="0">
              <a:ea typeface="Yeseva One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28600" y="285750"/>
            <a:ext cx="1743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ea typeface="Yeseva One" panose="00000500000000000000" charset="0"/>
              </a:rPr>
              <a:t>Project Stages </a:t>
            </a:r>
            <a:endParaRPr lang="zh-CN" altLang="en-US" sz="1800" dirty="0">
              <a:ea typeface="Yeseva One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28600" y="285750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ea typeface="Yeseva One" panose="00000500000000000000" charset="0"/>
              </a:rPr>
              <a:t>Project Goals</a:t>
            </a:r>
            <a:endParaRPr lang="zh-CN" altLang="en-US" sz="1800" dirty="0">
              <a:ea typeface="Yeseva One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28600" y="285750"/>
            <a:ext cx="13970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ea typeface="Yeseva One" panose="00000500000000000000" charset="0"/>
              </a:rPr>
              <a:t>Sneak Peek</a:t>
            </a:r>
            <a:endParaRPr lang="zh-CN" altLang="en-US" sz="1800" dirty="0">
              <a:ea typeface="Yeseva One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28600" y="285750"/>
            <a:ext cx="14179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ea typeface="Yeseva One" panose="00000500000000000000" charset="0"/>
              </a:rPr>
              <a:t>Project Plan
</a:t>
            </a:r>
            <a:endParaRPr lang="zh-CN" altLang="en-US" sz="1800" dirty="0">
              <a:ea typeface="Yeseva One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cover/>
      </p:transition>
    </mc:Choice>
    <mc:Fallback>
      <p:transition spd="slow" advClick="0" advTm="0">
        <p:cov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Yeseva One" panose="00000500000000000000" charset="0"/>
              </a:defRPr>
            </a:lvl1pPr>
          </a:lstStyle>
          <a:p>
            <a:fld id="{0CEB1B6A-AEF1-4ACD-BD61-958570690F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Yeseva One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Yeseva One" panose="00000500000000000000" charset="0"/>
              </a:defRPr>
            </a:lvl1pPr>
          </a:lstStyle>
          <a:p>
            <a:fld id="{BB6CB991-6BD3-42F2-8A94-1903E94254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Yeseva One" panose="00000500000000000000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Yeseva One" panose="00000500000000000000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Yeseva One" panose="00000500000000000000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Yeseva One" panose="00000500000000000000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Yeseva One" panose="00000500000000000000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Yeseva One" panose="00000500000000000000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image" Target="../media/image6.jpeg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381000" y="1276350"/>
            <a:ext cx="4930140" cy="750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6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Breast Cancer Detection</a:t>
            </a:r>
            <a:endParaRPr lang="en-US" sz="36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Image 55"/>
          <p:cNvPicPr/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5486400" y="-19050"/>
            <a:ext cx="3657600" cy="3396615"/>
          </a:xfrm>
          <a:prstGeom prst="rect">
            <a:avLst/>
          </a:prstGeom>
        </p:spPr>
      </p:pic>
      <p:pic>
        <p:nvPicPr>
          <p:cNvPr id="54" name="Image 54"/>
          <p:cNvPicPr/>
          <p:nvPr>
            <p:custDataLst>
              <p:tags r:id="rId3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4724400" y="2228850"/>
            <a:ext cx="2667000" cy="2914650"/>
          </a:xfrm>
          <a:prstGeom prst="rect">
            <a:avLst/>
          </a:prstGeom>
        </p:spPr>
      </p:pic>
      <p:sp>
        <p:nvSpPr>
          <p:cNvPr id="30" name="Graphic 30"/>
          <p:cNvSpPr/>
          <p:nvPr>
            <p:custDataLst>
              <p:tags r:id="rId5"/>
            </p:custDataLst>
          </p:nvPr>
        </p:nvSpPr>
        <p:spPr>
          <a:xfrm>
            <a:off x="609283" y="2038350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533400" y="209550"/>
            <a:ext cx="2488565" cy="480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Symptoms Screen</a:t>
            </a:r>
            <a:endParaRPr lang="en-US" sz="24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04800" y="30480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533400" y="171450"/>
            <a:ext cx="2792730" cy="567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Treatment  </a:t>
            </a:r>
            <a:r>
              <a:rPr lang="en-US" sz="2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Screen</a:t>
            </a:r>
            <a:r>
              <a:rPr lang="en-US" sz="2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endParaRPr lang="en-US" sz="24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04800" y="28575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85800" y="171450"/>
            <a:ext cx="2164080" cy="430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</a:t>
            </a:r>
            <a:r>
              <a:rPr lang="en-US" sz="2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Screen</a:t>
            </a:r>
            <a:endParaRPr lang="en-US" sz="24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04800" y="28575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09600" y="147320"/>
            <a:ext cx="4297680" cy="612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8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 Bot ( New Addition)</a:t>
            </a:r>
            <a:endParaRPr lang="en-US" sz="28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Oval 66"/>
          <p:cNvSpPr/>
          <p:nvPr>
            <p:custDataLst>
              <p:tags r:id="rId1"/>
            </p:custDataLst>
          </p:nvPr>
        </p:nvSpPr>
        <p:spPr>
          <a:xfrm>
            <a:off x="304800" y="30480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32"/>
          <p:cNvSpPr txBox="1"/>
          <p:nvPr/>
        </p:nvSpPr>
        <p:spPr>
          <a:xfrm>
            <a:off x="914400" y="1882775"/>
            <a:ext cx="2260600" cy="765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defTabSz="913765">
              <a:defRPr/>
            </a:pPr>
            <a:r>
              <a:rPr lang="en-US" altLang="zh-CN" sz="3600" b="1" kern="0" dirty="0">
                <a:solidFill>
                  <a:schemeClr val="bg2"/>
                </a:solidFill>
                <a:latin typeface="Times New Roman" panose="02020603050405020304" pitchFamily="18" charset="0"/>
                <a:ea typeface="Yeseva One" panose="00000500000000000000" charset="0"/>
                <a:cs typeface="Times New Roman" panose="02020603050405020304" pitchFamily="18" charset="0"/>
              </a:rPr>
              <a:t>Dataset</a:t>
            </a:r>
            <a:endParaRPr lang="en-US" altLang="zh-CN" sz="3600" b="1" kern="0" dirty="0">
              <a:solidFill>
                <a:schemeClr val="bg2"/>
              </a:solidFill>
              <a:latin typeface="Times New Roman" panose="02020603050405020304" pitchFamily="18" charset="0"/>
              <a:ea typeface="Yeseva One" panose="00000500000000000000" charset="0"/>
              <a:cs typeface="Times New Roman" panose="02020603050405020304" pitchFamily="18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5400000">
            <a:off x="-114300" y="1924050"/>
            <a:ext cx="838200" cy="60960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Graphic 30"/>
          <p:cNvSpPr/>
          <p:nvPr>
            <p:custDataLst>
              <p:tags r:id="rId1"/>
            </p:custDataLst>
          </p:nvPr>
        </p:nvSpPr>
        <p:spPr>
          <a:xfrm>
            <a:off x="685800" y="2495550"/>
            <a:ext cx="2211070" cy="8509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48"/>
          <p:cNvSpPr txBox="1"/>
          <p:nvPr/>
        </p:nvSpPr>
        <p:spPr bwMode="auto">
          <a:xfrm>
            <a:off x="2057400" y="1363980"/>
            <a:ext cx="3185160" cy="440690"/>
          </a:xfrm>
          <a:prstGeom prst="rect">
            <a:avLst/>
          </a:prstGeom>
          <a:noFill/>
        </p:spPr>
        <p:txBody>
          <a:bodyPr wrap="square" lIns="360000" tIns="0" rIns="0" bIns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/>
                </a:solidFill>
                <a:latin typeface="Times New Roman" panose="02020603050405020304"/>
                <a:cs typeface="Times New Roman" panose="02020603050405020304"/>
              </a:rPr>
              <a:t>Publisher :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/>
                <a:cs typeface="Times New Roman" panose="02020603050405020304"/>
              </a:rPr>
              <a:t>Vuppala Adithya</a:t>
            </a:r>
            <a:endParaRPr lang="en-US" sz="1600" dirty="0">
              <a:solidFill>
                <a:schemeClr val="bg2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6" name="TextBox 51"/>
          <p:cNvSpPr txBox="1"/>
          <p:nvPr/>
        </p:nvSpPr>
        <p:spPr bwMode="auto">
          <a:xfrm>
            <a:off x="5486400" y="1216660"/>
            <a:ext cx="2213610" cy="786765"/>
          </a:xfrm>
          <a:prstGeom prst="rect">
            <a:avLst/>
          </a:prstGeom>
          <a:noFill/>
        </p:spPr>
        <p:txBody>
          <a:bodyPr wrap="square" lIns="0" tIns="0" rIns="360000" bIns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1600" b="1" dirty="0">
                <a:solidFill>
                  <a:schemeClr val="bg2"/>
                </a:solidFill>
                <a:latin typeface="Times New Roman" panose="02020603050405020304"/>
                <a:ea typeface="Yeseva One" panose="00000500000000000000" charset="0"/>
                <a:cs typeface="Times New Roman" panose="02020603050405020304"/>
              </a:rPr>
              <a:t> Published in :</a:t>
            </a:r>
            <a:r>
              <a:rPr lang="ar-EG" altLang="en-US" sz="1600" b="1" dirty="0">
                <a:solidFill>
                  <a:schemeClr val="bg2"/>
                </a:solidFill>
                <a:latin typeface="Times New Roman" panose="02020603050405020304"/>
                <a:ea typeface="Yeseva One" panose="00000500000000000000" charset="0"/>
                <a:cs typeface="Times New Roman" panose="02020603050405020304"/>
              </a:rPr>
              <a:t>     </a:t>
            </a:r>
            <a:endParaRPr lang="en-US" altLang="zh-CN" sz="1600" b="1" dirty="0">
              <a:solidFill>
                <a:schemeClr val="bg2"/>
              </a:solidFill>
              <a:latin typeface="Times New Roman" panose="02020603050405020304"/>
              <a:ea typeface="Yeseva One" panose="00000500000000000000" charset="0"/>
              <a:cs typeface="Times New Roman" panose="02020603050405020304"/>
            </a:endParaRPr>
          </a:p>
          <a:p>
            <a:pPr algn="r">
              <a:lnSpc>
                <a:spcPct val="120000"/>
              </a:lnSpc>
            </a:pPr>
            <a:r>
              <a:rPr lang="en-US" altLang="zh-CN" sz="1600" dirty="0">
                <a:solidFill>
                  <a:schemeClr val="bg2"/>
                </a:solidFill>
                <a:latin typeface="Times New Roman" panose="02020603050405020304"/>
                <a:ea typeface="Yeseva One" panose="00000500000000000000" charset="0"/>
                <a:cs typeface="Times New Roman" panose="02020603050405020304"/>
              </a:rPr>
              <a:t>Fri _Apr _10_ 20</a:t>
            </a:r>
            <a:r>
              <a:rPr lang="ar-EG" altLang="en-US" sz="1600" dirty="0">
                <a:solidFill>
                  <a:schemeClr val="bg2"/>
                </a:solidFill>
                <a:latin typeface="Times New Roman" panose="02020603050405020304"/>
                <a:ea typeface="Yeseva One" panose="00000500000000000000" charset="0"/>
                <a:cs typeface="Times New Roman" panose="02020603050405020304"/>
              </a:rPr>
              <a:t>19</a:t>
            </a:r>
            <a:endParaRPr lang="ar-EG" altLang="en-US" sz="1600" dirty="0">
              <a:solidFill>
                <a:schemeClr val="bg2"/>
              </a:solidFill>
              <a:latin typeface="Times New Roman" panose="02020603050405020304"/>
              <a:ea typeface="Yeseva One" panose="00000500000000000000" charset="0"/>
              <a:cs typeface="Times New Roman" panose="02020603050405020304"/>
            </a:endParaRPr>
          </a:p>
        </p:txBody>
      </p:sp>
      <p:sp>
        <p:nvSpPr>
          <p:cNvPr id="27" name="TextBox 54"/>
          <p:cNvSpPr txBox="1"/>
          <p:nvPr/>
        </p:nvSpPr>
        <p:spPr bwMode="auto">
          <a:xfrm>
            <a:off x="990600" y="819150"/>
            <a:ext cx="5287010" cy="397510"/>
          </a:xfrm>
          <a:prstGeom prst="rect">
            <a:avLst/>
          </a:prstGeom>
          <a:noFill/>
        </p:spPr>
        <p:txBody>
          <a:bodyPr wrap="square" lIns="0" tIns="0" rIns="432000" bIns="0" anchor="ctr" anchorCtr="0">
            <a:normAutofit fontScale="25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6400" b="1" dirty="0">
                <a:solidFill>
                  <a:schemeClr val="bg2"/>
                </a:solidFill>
                <a:latin typeface="Times New Roman" panose="02020603050405020304"/>
                <a:cs typeface="Times New Roman" panose="02020603050405020304"/>
              </a:rPr>
              <a:t> Name : </a:t>
            </a:r>
            <a:r>
              <a:rPr lang="en-US" sz="6400" dirty="0">
                <a:solidFill>
                  <a:schemeClr val="bg2"/>
                </a:solidFill>
                <a:latin typeface="Times New Roman" panose="02020603050405020304"/>
                <a:cs typeface="Times New Roman" panose="02020603050405020304"/>
              </a:rPr>
              <a:t>Ultrasound Breast Images for Breast Cancer</a:t>
            </a:r>
            <a:endParaRPr lang="en-US" altLang="en-US" sz="6400" dirty="0">
              <a:solidFill>
                <a:schemeClr val="bg2"/>
              </a:solidFill>
              <a:latin typeface="Times New Roman" panose="02020603050405020304"/>
              <a:ea typeface="Yeseva One" panose="00000500000000000000" charset="0"/>
              <a:cs typeface="Times New Roman" panose="02020603050405020304"/>
            </a:endParaRPr>
          </a:p>
        </p:txBody>
      </p:sp>
      <p:sp>
        <p:nvSpPr>
          <p:cNvPr id="7" name="Isosceles Triangle 6"/>
          <p:cNvSpPr/>
          <p:nvPr/>
        </p:nvSpPr>
        <p:spPr>
          <a:xfrm rot="5400000">
            <a:off x="-71755" y="229235"/>
            <a:ext cx="380365" cy="23749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295400" y="2072640"/>
            <a:ext cx="7720330" cy="426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6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consists of ultrasound images related to benign and malignant breast cancers. </a:t>
            </a:r>
            <a:endParaRPr lang="en-US" sz="16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81000" y="107315"/>
            <a:ext cx="2082165" cy="431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Dataset</a:t>
            </a:r>
            <a:endParaRPr lang="en-US" sz="2400" b="1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914400" y="3166110"/>
            <a:ext cx="5708015" cy="11264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this directory</a:t>
            </a:r>
            <a:endParaRPr lang="en-US" sz="2000" b="1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  <a:p>
            <a:r>
              <a:rPr lang="en-US" sz="16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Train and Val files consists of two classes, namely Benign and Malignant tumors.</a:t>
            </a:r>
            <a:endParaRPr lang="en-US" sz="16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533400" y="2716530"/>
            <a:ext cx="5382260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Ultrasound Breast Classification(2 directories)</a:t>
            </a:r>
            <a:endParaRPr lang="en-US" sz="2000" b="1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Isosceles Triangle 44"/>
          <p:cNvSpPr/>
          <p:nvPr/>
        </p:nvSpPr>
        <p:spPr>
          <a:xfrm rot="5400000">
            <a:off x="352425" y="2843530"/>
            <a:ext cx="224155" cy="137795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Text Box 46"/>
          <p:cNvSpPr txBox="1"/>
          <p:nvPr/>
        </p:nvSpPr>
        <p:spPr>
          <a:xfrm>
            <a:off x="6706235" y="2767330"/>
            <a:ext cx="1662430" cy="478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Downloads</a:t>
            </a:r>
            <a:endParaRPr lang="en-US" sz="2000" b="1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6706235" y="3354705"/>
            <a:ext cx="1999615" cy="668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1578</a:t>
            </a:r>
            <a:endParaRPr lang="en-US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last 30 days</a:t>
            </a:r>
            <a:endParaRPr lang="en-US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Isosceles Triangle 52"/>
          <p:cNvSpPr/>
          <p:nvPr/>
        </p:nvSpPr>
        <p:spPr>
          <a:xfrm rot="5400000">
            <a:off x="2166620" y="1513840"/>
            <a:ext cx="224155" cy="137795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 rot="5400000">
            <a:off x="795020" y="949325"/>
            <a:ext cx="224155" cy="137795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Isosceles Triangle 54"/>
          <p:cNvSpPr/>
          <p:nvPr/>
        </p:nvSpPr>
        <p:spPr>
          <a:xfrm rot="5400000">
            <a:off x="6441440" y="2919730"/>
            <a:ext cx="224155" cy="137795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 rot="5400000">
            <a:off x="733425" y="3559175"/>
            <a:ext cx="224155" cy="137795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 rot="5400000">
            <a:off x="5595620" y="1407160"/>
            <a:ext cx="224155" cy="137795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29"/>
          <p:cNvSpPr>
            <a:spLocks noChangeArrowheads="1"/>
          </p:cNvSpPr>
          <p:nvPr/>
        </p:nvSpPr>
        <p:spPr bwMode="auto">
          <a:xfrm>
            <a:off x="946592" y="1621208"/>
            <a:ext cx="2474676" cy="21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25"/>
              </a:lnSpc>
            </a:pPr>
            <a:endParaRPr lang="zh-CN" altLang="en-US" sz="900" dirty="0">
              <a:solidFill>
                <a:schemeClr val="bg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09" name="TextBox 1"/>
          <p:cNvSpPr txBox="1"/>
          <p:nvPr/>
        </p:nvSpPr>
        <p:spPr>
          <a:xfrm>
            <a:off x="304800" y="759460"/>
            <a:ext cx="8696325" cy="861060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2"/>
                </a:solidFill>
                <a:latin typeface="Times New Roman" panose="02020603050405020304"/>
                <a:cs typeface="Times New Roman" panose="02020603050405020304"/>
              </a:rPr>
              <a:t>Our data-set Contains of Ultrasound Images of Breast for cancer detection that are split into train, val(Bengin,Maliganat). That all images are size of (592 MB) . 9016 files, Benign(4074 files) , Malignant(4042 files).</a:t>
            </a:r>
            <a:endParaRPr lang="en-US" b="1" dirty="0">
              <a:solidFill>
                <a:schemeClr val="bg2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8141" y="2124489"/>
            <a:ext cx="3652630" cy="4969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5400000">
            <a:off x="74295" y="897255"/>
            <a:ext cx="290830" cy="13462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1886585"/>
            <a:ext cx="2306955" cy="229044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875790"/>
            <a:ext cx="2308225" cy="2301240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2" name="Text Box 11"/>
          <p:cNvSpPr txBox="1"/>
          <p:nvPr/>
        </p:nvSpPr>
        <p:spPr>
          <a:xfrm>
            <a:off x="2365375" y="4400550"/>
            <a:ext cx="1078230" cy="473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6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Bengin</a:t>
            </a:r>
            <a:endParaRPr lang="en-US" sz="16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455920" y="4324350"/>
            <a:ext cx="1303020" cy="399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6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Malignant</a:t>
            </a:r>
            <a:endParaRPr lang="en-US" sz="16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32"/>
          <p:cNvSpPr txBox="1"/>
          <p:nvPr/>
        </p:nvSpPr>
        <p:spPr>
          <a:xfrm>
            <a:off x="876935" y="1885950"/>
            <a:ext cx="2745740" cy="666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defTabSz="913765">
              <a:defRPr/>
            </a:pPr>
            <a:r>
              <a:rPr lang="en-US" altLang="zh-CN" sz="4400" b="1" kern="0" dirty="0">
                <a:solidFill>
                  <a:schemeClr val="bg2"/>
                </a:solidFill>
                <a:latin typeface="Times New Roman" panose="02020603050405020304" pitchFamily="18" charset="0"/>
                <a:ea typeface="Yeseva One" panose="00000500000000000000" charset="0"/>
                <a:cs typeface="Times New Roman" panose="02020603050405020304" pitchFamily="18" charset="0"/>
              </a:rPr>
              <a:t>DL Model</a:t>
            </a:r>
            <a:endParaRPr lang="en-US" altLang="zh-CN" sz="4400" b="1" kern="0" dirty="0">
              <a:solidFill>
                <a:schemeClr val="bg2"/>
              </a:solidFill>
              <a:latin typeface="Times New Roman" panose="02020603050405020304" pitchFamily="18" charset="0"/>
              <a:ea typeface="Yeseva One" panose="00000500000000000000" charset="0"/>
              <a:cs typeface="Times New Roman" panose="02020603050405020304" pitchFamily="18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5400000">
            <a:off x="-114300" y="1924050"/>
            <a:ext cx="838200" cy="60960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Graphic 30"/>
          <p:cNvSpPr/>
          <p:nvPr>
            <p:custDataLst>
              <p:tags r:id="rId1"/>
            </p:custDataLst>
          </p:nvPr>
        </p:nvSpPr>
        <p:spPr>
          <a:xfrm>
            <a:off x="822960" y="2571750"/>
            <a:ext cx="2813050" cy="15240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>
        <p:random/>
      </p:transition>
    </mc:Choice>
    <mc:Fallback>
      <p:transition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1763158" y="1358414"/>
            <a:ext cx="2474676" cy="21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>
            <a:spAutoFit/>
          </a:bodyPr>
          <a:lstStyle/>
          <a:p>
            <a:pPr>
              <a:lnSpc>
                <a:spcPts val="1125"/>
              </a:lnSpc>
            </a:pPr>
            <a:endParaRPr lang="zh-CN" altLang="en-US" sz="900" dirty="0">
              <a:solidFill>
                <a:schemeClr val="bg2"/>
              </a:solidFill>
              <a:latin typeface="Times New Roman" panose="02020603050405020304" pitchFamily="18" charset="0"/>
              <a:ea typeface="Montserrat" panose="00000500000000000000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Want to know how Deep Learning works_ Here’s a quick guide for everyone - KDnuggets"/>
          <p:cNvPicPr preferRelativeResize="0">
            <a:picLocks noChangeAspect="1"/>
          </p:cNvPicPr>
          <p:nvPr/>
        </p:nvPicPr>
        <p:blipFill>
          <a:blip r:embed="rId1">
            <a:alphaModFix amt="71000"/>
          </a:blip>
          <a:stretch>
            <a:fillRect/>
          </a:stretch>
        </p:blipFill>
        <p:spPr>
          <a:xfrm>
            <a:off x="6553200" y="1581150"/>
            <a:ext cx="2506345" cy="17189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31" name="Group 23"/>
          <p:cNvGrpSpPr/>
          <p:nvPr/>
        </p:nvGrpSpPr>
        <p:grpSpPr>
          <a:xfrm>
            <a:off x="710242" y="1200150"/>
            <a:ext cx="280858" cy="210779"/>
            <a:chOff x="789999" y="2242985"/>
            <a:chExt cx="504229" cy="378415"/>
          </a:xfrm>
          <a:solidFill>
            <a:schemeClr val="tx1"/>
          </a:solidFill>
        </p:grpSpPr>
        <p:sp>
          <p:nvSpPr>
            <p:cNvPr id="32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125"/>
                </a:lnSpc>
              </a:pPr>
              <a:endParaRPr lang="en-GB" sz="900" dirty="0">
                <a:solidFill>
                  <a:schemeClr val="bg2"/>
                </a:solidFill>
                <a:latin typeface="Times New Roman" panose="02020603050405020304" pitchFamily="18" charset="0"/>
                <a:ea typeface="Montserrat" panose="00000500000000000000" charset="0"/>
                <a:cs typeface="Times New Roman" panose="02020603050405020304" pitchFamily="18" charset="0"/>
                <a:sym typeface="Montserrat" panose="00000500000000000000" charset="0"/>
              </a:endParaRPr>
            </a:p>
          </p:txBody>
        </p:sp>
        <p:sp>
          <p:nvSpPr>
            <p:cNvPr id="33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125"/>
                </a:lnSpc>
              </a:pPr>
              <a:endParaRPr lang="en-GB" sz="900" dirty="0">
                <a:solidFill>
                  <a:schemeClr val="bg2"/>
                </a:solidFill>
                <a:latin typeface="Times New Roman" panose="02020603050405020304" pitchFamily="18" charset="0"/>
                <a:ea typeface="Montserrat" panose="00000500000000000000" charset="0"/>
                <a:cs typeface="Times New Roman" panose="02020603050405020304" pitchFamily="18" charset="0"/>
                <a:sym typeface="Montserrat" panose="00000500000000000000" charset="0"/>
              </a:endParaRPr>
            </a:p>
          </p:txBody>
        </p:sp>
      </p:grpSp>
      <p:grpSp>
        <p:nvGrpSpPr>
          <p:cNvPr id="34" name="Group 27"/>
          <p:cNvGrpSpPr/>
          <p:nvPr/>
        </p:nvGrpSpPr>
        <p:grpSpPr>
          <a:xfrm>
            <a:off x="707650" y="2419350"/>
            <a:ext cx="280858" cy="210779"/>
            <a:chOff x="789999" y="2242985"/>
            <a:chExt cx="504229" cy="378415"/>
          </a:xfrm>
          <a:solidFill>
            <a:schemeClr val="bg1"/>
          </a:solidFill>
        </p:grpSpPr>
        <p:sp>
          <p:nvSpPr>
            <p:cNvPr id="35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125"/>
                </a:lnSpc>
              </a:pPr>
              <a:endParaRPr lang="en-GB" sz="900" dirty="0">
                <a:solidFill>
                  <a:schemeClr val="bg2"/>
                </a:solidFill>
                <a:latin typeface="Times New Roman" panose="02020603050405020304" pitchFamily="18" charset="0"/>
                <a:ea typeface="Montserrat" panose="00000500000000000000" charset="0"/>
                <a:cs typeface="Times New Roman" panose="02020603050405020304" pitchFamily="18" charset="0"/>
                <a:sym typeface="Montserrat" panose="00000500000000000000" charset="0"/>
              </a:endParaRPr>
            </a:p>
          </p:txBody>
        </p:sp>
        <p:sp>
          <p:nvSpPr>
            <p:cNvPr id="36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125"/>
                </a:lnSpc>
              </a:pPr>
              <a:endParaRPr lang="en-GB" sz="900" dirty="0">
                <a:solidFill>
                  <a:schemeClr val="bg2"/>
                </a:solidFill>
                <a:latin typeface="Times New Roman" panose="02020603050405020304" pitchFamily="18" charset="0"/>
                <a:ea typeface="Montserrat" panose="00000500000000000000" charset="0"/>
                <a:cs typeface="Times New Roman" panose="02020603050405020304" pitchFamily="18" charset="0"/>
                <a:sym typeface="Montserrat" panose="00000500000000000000" charset="0"/>
              </a:endParaRPr>
            </a:p>
          </p:txBody>
        </p:sp>
      </p:grpSp>
      <p:grpSp>
        <p:nvGrpSpPr>
          <p:cNvPr id="37" name="Group 31"/>
          <p:cNvGrpSpPr/>
          <p:nvPr/>
        </p:nvGrpSpPr>
        <p:grpSpPr>
          <a:xfrm>
            <a:off x="733224" y="3589024"/>
            <a:ext cx="280858" cy="210779"/>
            <a:chOff x="789999" y="2242985"/>
            <a:chExt cx="504229" cy="378415"/>
          </a:xfrm>
          <a:solidFill>
            <a:schemeClr val="tx1"/>
          </a:solidFill>
        </p:grpSpPr>
        <p:sp>
          <p:nvSpPr>
            <p:cNvPr id="38" name="Rectangle 32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125"/>
                </a:lnSpc>
              </a:pPr>
              <a:endParaRPr lang="en-GB" sz="900" dirty="0">
                <a:solidFill>
                  <a:schemeClr val="bg2"/>
                </a:solidFill>
                <a:latin typeface="Times New Roman" panose="02020603050405020304" pitchFamily="18" charset="0"/>
                <a:ea typeface="Montserrat" panose="00000500000000000000" charset="0"/>
                <a:cs typeface="Times New Roman" panose="02020603050405020304" pitchFamily="18" charset="0"/>
                <a:sym typeface="Montserrat" panose="00000500000000000000" charset="0"/>
              </a:endParaRPr>
            </a:p>
          </p:txBody>
        </p:sp>
        <p:sp>
          <p:nvSpPr>
            <p:cNvPr id="39" name="Rectangle 33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125"/>
                </a:lnSpc>
              </a:pPr>
              <a:endParaRPr lang="en-GB" sz="900" dirty="0">
                <a:solidFill>
                  <a:schemeClr val="bg2"/>
                </a:solidFill>
                <a:latin typeface="Times New Roman" panose="02020603050405020304" pitchFamily="18" charset="0"/>
                <a:ea typeface="Montserrat" panose="00000500000000000000" charset="0"/>
                <a:cs typeface="Times New Roman" panose="02020603050405020304" pitchFamily="18" charset="0"/>
                <a:sym typeface="Montserrat" panose="00000500000000000000" charset="0"/>
              </a:endParaRPr>
            </a:p>
          </p:txBody>
        </p:sp>
      </p:grp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1219200" y="1124947"/>
            <a:ext cx="6512648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CNNs do not require human supervision for the task of identifying important features.</a:t>
            </a:r>
            <a:endParaRPr lang="en-US" altLang="zh-CN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1177406" y="3486150"/>
            <a:ext cx="6366394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 also minimize computation in comparison with a regular neural network</a:t>
            </a:r>
            <a:endParaRPr lang="en-US" altLang="zh-CN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1431301" y="3881171"/>
            <a:ext cx="2974042" cy="21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>
            <a:spAutoFit/>
          </a:bodyPr>
          <a:lstStyle/>
          <a:p>
            <a:pPr>
              <a:lnSpc>
                <a:spcPts val="1125"/>
              </a:lnSpc>
            </a:pP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106420" y="133237"/>
            <a:ext cx="1981200" cy="60960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CNN ?</a:t>
            </a:r>
            <a:endParaRPr lang="en-US" sz="2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0600" y="3943350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6499" y="2343150"/>
            <a:ext cx="6204901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very accurate at image recognition and classification.</a:t>
            </a:r>
            <a:endParaRPr 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2893695" y="363855"/>
            <a:ext cx="290830" cy="13462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0" grpId="0"/>
      <p:bldP spid="41" grpId="0"/>
      <p:bldP spid="4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838200" y="361950"/>
            <a:ext cx="2286000" cy="4572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8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MobileNetV2</a:t>
            </a:r>
            <a:endParaRPr lang="en-US" sz="28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95400" y="996315"/>
            <a:ext cx="7109460" cy="1245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6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MobileNetV2 is a neural network architecture designed for mobile and embedded vision applications. It is a variant of the MobileNet architecture, specifically optimized for efficiency and speed while maintaining high accuracy in tasks like image classification and object detection.</a:t>
            </a:r>
            <a:endParaRPr lang="en-US" sz="16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531495" y="523240"/>
            <a:ext cx="290830" cy="13462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2418715"/>
            <a:ext cx="6713220" cy="2371725"/>
          </a:xfrm>
          <a:prstGeom prst="rect">
            <a:avLst/>
          </a:prstGeom>
          <a:ln w="28575">
            <a:solidFill>
              <a:srgbClr val="07121F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0"/>
          <p:cNvSpPr txBox="1"/>
          <p:nvPr/>
        </p:nvSpPr>
        <p:spPr>
          <a:xfrm>
            <a:off x="609600" y="447040"/>
            <a:ext cx="2840355" cy="601345"/>
          </a:xfrm>
          <a:prstGeom prst="rect">
            <a:avLst/>
          </a:prstGeom>
          <a:ln w="6350" cap="flat" cmpd="sng" algn="ctr">
            <a:noFill/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CA" sz="2800" b="1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altLang="en-CA" sz="2800" b="1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2800" b="1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</a:t>
            </a:r>
            <a:r>
              <a:rPr lang="en-US" altLang="en-CA" sz="2800" b="1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 </a:t>
            </a:r>
            <a:endParaRPr lang="en-GB" sz="28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Yeseva One" panose="00000500000000000000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2175" y="1263967"/>
            <a:ext cx="1677035" cy="55308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lvl="0" algn="justLow">
              <a:lnSpc>
                <a:spcPct val="150000"/>
              </a:lnSpc>
              <a:spcAft>
                <a:spcPts val="600"/>
              </a:spcAft>
            </a:pPr>
            <a:r>
              <a:rPr lang="en-US" altLang="en-GB" sz="2000" b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Ali Adel Ali</a:t>
            </a:r>
            <a:endParaRPr lang="en-US" altLang="en-GB" sz="2000" b="1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7530" y="1581166"/>
            <a:ext cx="3617595" cy="55308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lvl="0" algn="justLow">
              <a:lnSpc>
                <a:spcPct val="150000"/>
              </a:lnSpc>
              <a:spcAft>
                <a:spcPts val="600"/>
              </a:spcAft>
            </a:pPr>
            <a:r>
              <a:rPr lang="en-US" altLang="en-GB" sz="20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Ahmed Ebrahem Abdelazem</a:t>
            </a:r>
            <a:endParaRPr lang="en-US" altLang="en-GB" sz="2000" b="1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0" y="1914525"/>
            <a:ext cx="2017395" cy="219710"/>
          </a:xfrm>
          <a:prstGeom prst="rect">
            <a:avLst/>
          </a:prstGeom>
        </p:spPr>
        <p:txBody>
          <a:bodyPr wrap="none" lIns="91440" tIns="45720" rIns="91440" bIns="45720" anchor="t">
            <a:noAutofit/>
          </a:bodyPr>
          <a:lstStyle/>
          <a:p>
            <a:pPr lvl="0" algn="justLow">
              <a:lnSpc>
                <a:spcPct val="150000"/>
              </a:lnSpc>
              <a:spcAft>
                <a:spcPts val="600"/>
              </a:spcAft>
            </a:pPr>
            <a:r>
              <a:rPr lang="en-US" altLang="en-GB" sz="20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Mohamed Gamal Mohamed</a:t>
            </a:r>
            <a:endParaRPr lang="en-US" altLang="en-GB" sz="2000" b="1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33985" y="2266806"/>
            <a:ext cx="3412490" cy="55308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lvl="0" algn="justLow">
              <a:lnSpc>
                <a:spcPct val="150000"/>
              </a:lnSpc>
              <a:spcAft>
                <a:spcPts val="600"/>
              </a:spcAft>
            </a:pPr>
            <a:r>
              <a:rPr lang="en-US" altLang="en-GB" sz="20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Sohaila Ashraf Abdelmonem</a:t>
            </a:r>
            <a:endParaRPr lang="en-US" altLang="en-GB" sz="2000" b="1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69545" y="2571968"/>
            <a:ext cx="2895600" cy="55308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1" algn="justLow">
              <a:lnSpc>
                <a:spcPct val="150000"/>
              </a:lnSpc>
              <a:spcAft>
                <a:spcPts val="600"/>
              </a:spcAft>
            </a:pPr>
            <a:r>
              <a:rPr lang="en-US" altLang="en-GB" sz="20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Ali Reda Ali</a:t>
            </a:r>
            <a:endParaRPr lang="en-US" altLang="en-GB" sz="2000" b="1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-169548" y="2856963"/>
            <a:ext cx="4201795" cy="55308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lvl="1" algn="justLow">
              <a:lnSpc>
                <a:spcPct val="150000"/>
              </a:lnSpc>
              <a:spcAft>
                <a:spcPts val="600"/>
              </a:spcAft>
            </a:pPr>
            <a:r>
              <a:rPr lang="en-US" altLang="en-GB" sz="2000" b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Abdelrahman Khairy Mohamed</a:t>
            </a:r>
            <a:endParaRPr lang="en-US" altLang="en-GB" sz="2000" b="1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-152247" y="3218636"/>
            <a:ext cx="3012440" cy="55308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lvl="1" algn="justLow">
              <a:lnSpc>
                <a:spcPct val="150000"/>
              </a:lnSpc>
              <a:spcAft>
                <a:spcPts val="600"/>
              </a:spcAft>
            </a:pPr>
            <a:r>
              <a:rPr lang="en-US" altLang="en-GB" sz="20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Hussein Nabil Amer  </a:t>
            </a:r>
            <a:endParaRPr lang="en-US" altLang="en-GB" sz="2000" b="1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16"/>
          <p:cNvSpPr/>
          <p:nvPr/>
        </p:nvSpPr>
        <p:spPr>
          <a:xfrm>
            <a:off x="1828659" y="4824783"/>
            <a:ext cx="1569925" cy="367665"/>
          </a:xfrm>
          <a:prstGeom prst="rect">
            <a:avLst/>
          </a:prstGeom>
        </p:spPr>
        <p:txBody>
          <a:bodyPr wrap="square" lIns="121960" tIns="60980" rIns="121960" bIns="60980">
            <a:spAutoFit/>
          </a:bodyPr>
          <a:lstStyle/>
          <a:p>
            <a:pPr>
              <a:defRPr/>
            </a:pPr>
            <a:endParaRPr lang="zh-CN" altLang="zh-CN" sz="1600" kern="100" dirty="0">
              <a:solidFill>
                <a:schemeClr val="accent1"/>
              </a:solidFill>
              <a:latin typeface="Times New Roman" panose="02020603050405020304" pitchFamily="18" charset="0"/>
              <a:ea typeface="Yeseva One" panose="00000500000000000000" charset="0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743200" y="3700780"/>
            <a:ext cx="2954655" cy="36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wrap="square" rtlCol="0">
            <a:noAutofit/>
          </a:bodyPr>
          <a:p>
            <a:r>
              <a:rPr lang="en-US" sz="2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Supervision of</a:t>
            </a:r>
            <a:endParaRPr lang="en-US" sz="24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Isosceles Triangle 1"/>
          <p:cNvSpPr/>
          <p:nvPr/>
        </p:nvSpPr>
        <p:spPr>
          <a:xfrm rot="5400000">
            <a:off x="19050" y="457200"/>
            <a:ext cx="457200" cy="495935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5400000">
            <a:off x="-78105" y="1506855"/>
            <a:ext cx="290830" cy="13462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5400000">
            <a:off x="-62230" y="1795780"/>
            <a:ext cx="258445" cy="133985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5400000">
            <a:off x="-78740" y="2141855"/>
            <a:ext cx="290830" cy="13462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 rot="5400000">
            <a:off x="-78740" y="2485390"/>
            <a:ext cx="290830" cy="13462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 rot="5400000">
            <a:off x="-78105" y="2802255"/>
            <a:ext cx="290830" cy="13462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 rot="5400000">
            <a:off x="-78105" y="3107055"/>
            <a:ext cx="290830" cy="13462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 rot="5400000">
            <a:off x="-85725" y="3488055"/>
            <a:ext cx="290830" cy="13462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 rot="5400000">
            <a:off x="2512695" y="3869055"/>
            <a:ext cx="290830" cy="1346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3048000" y="4324350"/>
            <a:ext cx="3256915" cy="376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Ahmed Hagag</a:t>
            </a:r>
            <a:endParaRPr lang="en-US" sz="20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 descr="Download premium vector of Diverse teamwork background, business aesthetic illustration vector by Sasi about team, hand drawn, team building, woman, and feeding together 58052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400" y="1048385"/>
            <a:ext cx="2592070" cy="2592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48" grpId="0"/>
      <p:bldP spid="49" grpId="0"/>
      <p:bldP spid="51" grpId="0"/>
      <p:bldP spid="52" grpId="0"/>
      <p:bldP spid="53" grpId="0"/>
      <p:bldP spid="54" grpId="0"/>
      <p:bldP spid="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1657350"/>
            <a:ext cx="5897245" cy="3109595"/>
          </a:xfrm>
          <a:prstGeom prst="rect">
            <a:avLst/>
          </a:prstGeom>
          <a:ln w="28575">
            <a:solidFill>
              <a:srgbClr val="07121F"/>
            </a:solidFill>
          </a:ln>
        </p:spPr>
      </p:pic>
      <p:sp>
        <p:nvSpPr>
          <p:cNvPr id="3" name="Text Box 2"/>
          <p:cNvSpPr txBox="1"/>
          <p:nvPr/>
        </p:nvSpPr>
        <p:spPr>
          <a:xfrm>
            <a:off x="838200" y="89535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Breast Cancer Detection model</a:t>
            </a:r>
            <a:endParaRPr lang="en-US" sz="24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Isosceles Triangle 12"/>
          <p:cNvSpPr/>
          <p:nvPr/>
        </p:nvSpPr>
        <p:spPr>
          <a:xfrm rot="5400000">
            <a:off x="-78105" y="448310"/>
            <a:ext cx="290830" cy="134620"/>
          </a:xfrm>
          <a:prstGeom prst="triangle">
            <a:avLst/>
          </a:prstGeom>
          <a:solidFill>
            <a:srgbClr val="E42279"/>
          </a:solidFill>
          <a:ln>
            <a:solidFill>
              <a:srgbClr val="E4227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8600" y="271145"/>
            <a:ext cx="1993265" cy="488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defTabSz="913765">
              <a:defRPr/>
            </a:pPr>
            <a:r>
              <a:rPr lang="en-US" altLang="zh-CN" sz="2800" b="1" kern="0" dirty="0">
                <a:solidFill>
                  <a:schemeClr val="bg2"/>
                </a:solidFill>
                <a:latin typeface="Times New Roman" panose="02020603050405020304" pitchFamily="18" charset="0"/>
                <a:ea typeface="Yeseva One" panose="00000500000000000000" charset="0"/>
                <a:cs typeface="Times New Roman" panose="02020603050405020304" pitchFamily="18" charset="0"/>
                <a:sym typeface="+mn-ea"/>
              </a:rPr>
              <a:t>DL Model</a:t>
            </a:r>
            <a:endParaRPr lang="en-US" altLang="zh-CN" sz="2800" b="1" kern="0" dirty="0">
              <a:solidFill>
                <a:schemeClr val="bg2"/>
              </a:solidFill>
              <a:latin typeface="Times New Roman" panose="02020603050405020304" pitchFamily="18" charset="0"/>
              <a:ea typeface="Yeseva One" panose="00000500000000000000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Isosceles Triangle 4"/>
          <p:cNvSpPr/>
          <p:nvPr/>
        </p:nvSpPr>
        <p:spPr>
          <a:xfrm rot="5400000">
            <a:off x="760095" y="1058545"/>
            <a:ext cx="290830" cy="13462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685800" y="711200"/>
            <a:ext cx="1743075" cy="40259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defTabSz="831850">
              <a:spcAft>
                <a:spcPts val="600"/>
              </a:spcAft>
            </a:pPr>
            <a:r>
              <a:rPr lang="zh-CN" altLang="en-US" sz="2400" b="1" kern="1200" dirty="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ontserrat" panose="00000500000000000000" charset="0"/>
              </a:rPr>
              <a:t>Accuracy</a:t>
            </a:r>
            <a:endParaRPr lang="zh-CN" altLang="en-US" sz="2400" b="1" kern="1200" dirty="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ontserrat" panose="00000500000000000000" charset="0"/>
            </a:endParaRPr>
          </a:p>
        </p:txBody>
      </p:sp>
      <p:sp>
        <p:nvSpPr>
          <p:cNvPr id="6" name="文本框 17"/>
          <p:cNvSpPr txBox="1"/>
          <p:nvPr/>
        </p:nvSpPr>
        <p:spPr>
          <a:xfrm>
            <a:off x="38100" y="2781765"/>
            <a:ext cx="2249376" cy="533400"/>
          </a:xfrm>
          <a:prstGeom prst="rect">
            <a:avLst/>
          </a:prstGeom>
          <a:noFill/>
        </p:spPr>
        <p:txBody>
          <a:bodyPr wrap="square" lIns="134345" tIns="67173" rIns="134345" bIns="67173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31850">
              <a:lnSpc>
                <a:spcPct val="130000"/>
              </a:lnSpc>
              <a:spcAft>
                <a:spcPts val="600"/>
              </a:spcAft>
              <a:defRPr/>
            </a:pPr>
            <a:r>
              <a:rPr lang="zh-CN" altLang="en-US" sz="2000" kern="1200" dirty="0">
                <a:solidFill>
                  <a:schemeClr val="bg2"/>
                </a:solidFill>
                <a:latin typeface="Times New Roman" panose="02020603050405020304" pitchFamily="18" charset="0"/>
                <a:ea typeface="等线"/>
                <a:cs typeface="Times New Roman" panose="02020603050405020304" pitchFamily="18" charset="0"/>
              </a:rPr>
              <a:t>Train Accuracy</a:t>
            </a:r>
            <a:endParaRPr lang="zh-CN" altLang="en-US" sz="2000" b="1" kern="1200" dirty="0">
              <a:solidFill>
                <a:schemeClr val="bg2"/>
              </a:solidFill>
              <a:latin typeface="Times New Roman" panose="02020603050405020304" pitchFamily="18" charset="0"/>
              <a:ea typeface="等线"/>
              <a:cs typeface="Times New Roman" panose="02020603050405020304" pitchFamily="18" charset="0"/>
            </a:endParaRPr>
          </a:p>
        </p:txBody>
      </p:sp>
      <p:sp>
        <p:nvSpPr>
          <p:cNvPr id="7" name="同心圆 9"/>
          <p:cNvSpPr/>
          <p:nvPr/>
        </p:nvSpPr>
        <p:spPr>
          <a:xfrm>
            <a:off x="2770232" y="1557760"/>
            <a:ext cx="1198788" cy="1225133"/>
          </a:xfrm>
          <a:prstGeom prst="donut">
            <a:avLst>
              <a:gd name="adj" fmla="val 2746"/>
            </a:avLst>
          </a:prstGeom>
          <a:solidFill>
            <a:schemeClr val="tx1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zh-CN" altLang="en-US" sz="2135">
              <a:solidFill>
                <a:schemeClr val="tx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8" name="空心弧 10"/>
          <p:cNvSpPr/>
          <p:nvPr/>
        </p:nvSpPr>
        <p:spPr>
          <a:xfrm rot="8640000">
            <a:off x="2766578" y="1506185"/>
            <a:ext cx="1110917" cy="1218337"/>
          </a:xfrm>
          <a:prstGeom prst="blockArc">
            <a:avLst>
              <a:gd name="adj1" fmla="val 10440261"/>
              <a:gd name="adj2" fmla="val 217926"/>
              <a:gd name="adj3" fmla="val 2017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zh-CN" altLang="en-US" sz="2135">
              <a:solidFill>
                <a:schemeClr val="tx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2980711" y="2038141"/>
            <a:ext cx="779997" cy="3371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31850">
              <a:spcAft>
                <a:spcPts val="600"/>
              </a:spcAft>
              <a:defRPr/>
            </a:pPr>
            <a:r>
              <a:rPr lang="en-US" altLang="zh-CN" sz="16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ontserrat" panose="00000500000000000000" charset="0"/>
              </a:rPr>
              <a:t>95%</a:t>
            </a:r>
            <a:endParaRPr lang="en-US" altLang="zh-CN" sz="1600" kern="120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ontserrat" panose="00000500000000000000" charset="0"/>
            </a:endParaRPr>
          </a:p>
        </p:txBody>
      </p:sp>
      <p:sp>
        <p:nvSpPr>
          <p:cNvPr id="10" name="同心圆 9"/>
          <p:cNvSpPr/>
          <p:nvPr/>
        </p:nvSpPr>
        <p:spPr>
          <a:xfrm>
            <a:off x="562971" y="1557125"/>
            <a:ext cx="1198788" cy="1225133"/>
          </a:xfrm>
          <a:prstGeom prst="donut">
            <a:avLst>
              <a:gd name="adj" fmla="val 2746"/>
            </a:avLst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zh-CN" altLang="en-US" sz="2135">
              <a:solidFill>
                <a:schemeClr val="tx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740792" y="1962211"/>
            <a:ext cx="779997" cy="3371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31850">
              <a:spcAft>
                <a:spcPts val="600"/>
              </a:spcAft>
              <a:defRPr/>
            </a:pPr>
            <a:r>
              <a:rPr lang="en-US" altLang="zh-CN" sz="16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ontserrat" panose="00000500000000000000" charset="0"/>
              </a:rPr>
              <a:t>95%</a:t>
            </a:r>
            <a:endParaRPr lang="en-US" altLang="zh-CN" sz="1600" kern="1200">
              <a:solidFill>
                <a:schemeClr val="bg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ontserrat" panose="00000500000000000000" charset="0"/>
            </a:endParaRPr>
          </a:p>
        </p:txBody>
      </p:sp>
      <p:sp>
        <p:nvSpPr>
          <p:cNvPr id="12" name="空心弧 10"/>
          <p:cNvSpPr/>
          <p:nvPr/>
        </p:nvSpPr>
        <p:spPr>
          <a:xfrm rot="8640000">
            <a:off x="652572" y="1612126"/>
            <a:ext cx="956498" cy="1025852"/>
          </a:xfrm>
          <a:prstGeom prst="blockArc">
            <a:avLst>
              <a:gd name="adj1" fmla="val 10440261"/>
              <a:gd name="adj2" fmla="val 217926"/>
              <a:gd name="adj3" fmla="val 201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zh-CN" altLang="en-US" sz="2135">
              <a:solidFill>
                <a:schemeClr val="tx1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  <a:sym typeface="Montserrat" panose="0000050000000000000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4782" y="2935108"/>
            <a:ext cx="2523359" cy="398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defTabSz="831850">
              <a:spcAft>
                <a:spcPts val="600"/>
              </a:spcAft>
            </a:pPr>
            <a:r>
              <a:rPr lang="en-US" sz="2000" kern="1200">
                <a:solidFill>
                  <a:schemeClr val="bg2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Test Accuracy</a:t>
            </a:r>
            <a:endParaRPr lang="en-US" sz="2000" kern="1200" err="1">
              <a:solidFill>
                <a:schemeClr val="bg2"/>
              </a:solidFill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pic>
        <p:nvPicPr>
          <p:cNvPr id="3" name="Picture 3" descr="Chart, line char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1834" y="337238"/>
            <a:ext cx="4209565" cy="33277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7121F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5" name="Isosceles Triangle 14"/>
          <p:cNvSpPr/>
          <p:nvPr/>
        </p:nvSpPr>
        <p:spPr>
          <a:xfrm rot="5400000">
            <a:off x="528320" y="848995"/>
            <a:ext cx="290830" cy="13462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ldLvl="0" animBg="1"/>
      <p:bldP spid="8" grpId="0" bldLvl="0" animBg="1"/>
      <p:bldP spid="9" grpId="0"/>
      <p:bldP spid="10" grpId="0" bldLvl="0" animBg="1"/>
      <p:bldP spid="11" grpId="0"/>
      <p:bldP spid="12" grpId="0" bldLvl="0" animBg="1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762000" y="1885950"/>
            <a:ext cx="2286000" cy="8102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4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endParaRPr lang="en-US" sz="44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5400000">
            <a:off x="-114300" y="1924050"/>
            <a:ext cx="838200" cy="60960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Graphic 30"/>
          <p:cNvSpPr/>
          <p:nvPr>
            <p:custDataLst>
              <p:tags r:id="rId1"/>
            </p:custDataLst>
          </p:nvPr>
        </p:nvSpPr>
        <p:spPr>
          <a:xfrm>
            <a:off x="609600" y="2647950"/>
            <a:ext cx="2005330" cy="16383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228600" y="209550"/>
            <a:ext cx="6969760" cy="391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Breast Cancer detection we used </a:t>
            </a:r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MobileNetV2 </a:t>
            </a:r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because:</a:t>
            </a:r>
            <a:endParaRPr lang="en-US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Isosceles Triangle 14"/>
          <p:cNvSpPr/>
          <p:nvPr/>
        </p:nvSpPr>
        <p:spPr>
          <a:xfrm rot="5400000">
            <a:off x="-70485" y="280035"/>
            <a:ext cx="353060" cy="21209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32"/>
          <p:cNvSpPr txBox="1"/>
          <p:nvPr/>
        </p:nvSpPr>
        <p:spPr>
          <a:xfrm>
            <a:off x="838200" y="1809750"/>
            <a:ext cx="5519420" cy="837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defTabSz="913765">
              <a:defRPr/>
            </a:pPr>
            <a:r>
              <a:rPr lang="en-US" altLang="zh-CN" sz="4400" b="1" kern="0" dirty="0">
                <a:solidFill>
                  <a:schemeClr val="bg2"/>
                </a:solidFill>
                <a:latin typeface="Times New Roman" panose="02020603050405020304" pitchFamily="18" charset="0"/>
                <a:ea typeface="Yeseva One" panose="00000500000000000000" charset="0"/>
                <a:cs typeface="Times New Roman" panose="02020603050405020304" pitchFamily="18" charset="0"/>
              </a:rPr>
              <a:t>Existing Solutions</a:t>
            </a:r>
            <a:endParaRPr lang="en-US" altLang="zh-CN" sz="4400" b="1" kern="0" dirty="0">
              <a:solidFill>
                <a:schemeClr val="bg2"/>
              </a:solidFill>
              <a:latin typeface="Times New Roman" panose="02020603050405020304" pitchFamily="18" charset="0"/>
              <a:ea typeface="Yeseva One" panose="00000500000000000000" charset="0"/>
              <a:cs typeface="Times New Roman" panose="02020603050405020304" pitchFamily="18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5400000">
            <a:off x="-114300" y="1924050"/>
            <a:ext cx="838200" cy="60960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04800" y="156210"/>
            <a:ext cx="5892165" cy="429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Apps for Managing Your Breast Cancer</a:t>
            </a:r>
            <a:endParaRPr lang="en-US" sz="24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Isosceles Triangle 14"/>
          <p:cNvSpPr/>
          <p:nvPr/>
        </p:nvSpPr>
        <p:spPr>
          <a:xfrm rot="5400000">
            <a:off x="-70485" y="280035"/>
            <a:ext cx="353060" cy="21209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71600" y="1504950"/>
            <a:ext cx="1105962" cy="1126800"/>
          </a:xfrm>
          <a:prstGeom prst="ellipse">
            <a:avLst/>
          </a:prstGeom>
          <a:ln w="19050">
            <a:solidFill>
              <a:srgbClr val="484C68"/>
            </a:solidFill>
          </a:ln>
        </p:spPr>
      </p:pic>
      <p:sp>
        <p:nvSpPr>
          <p:cNvPr id="4" name="Text Box 3"/>
          <p:cNvSpPr txBox="1"/>
          <p:nvPr/>
        </p:nvSpPr>
        <p:spPr>
          <a:xfrm>
            <a:off x="685800" y="772160"/>
            <a:ext cx="2961005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My Cancer Coach</a:t>
            </a:r>
            <a:endParaRPr lang="en-US" sz="24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Isosceles Triangle 5"/>
          <p:cNvSpPr/>
          <p:nvPr/>
        </p:nvSpPr>
        <p:spPr>
          <a:xfrm rot="5400000">
            <a:off x="473075" y="897255"/>
            <a:ext cx="290830" cy="13462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30" y="3790950"/>
            <a:ext cx="1141730" cy="1123315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 Box 8"/>
          <p:cNvSpPr txBox="1"/>
          <p:nvPr/>
        </p:nvSpPr>
        <p:spPr>
          <a:xfrm>
            <a:off x="685800" y="2964180"/>
            <a:ext cx="3230880" cy="5734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Breast Cancer Recovery</a:t>
            </a:r>
            <a:endParaRPr lang="en-US" sz="24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Isosceles Triangle 11"/>
          <p:cNvSpPr/>
          <p:nvPr/>
        </p:nvSpPr>
        <p:spPr>
          <a:xfrm rot="5400000">
            <a:off x="379095" y="3107055"/>
            <a:ext cx="290830" cy="13462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77000" y="1428750"/>
            <a:ext cx="1160448" cy="1126800"/>
          </a:xfrm>
          <a:prstGeom prst="ellipse">
            <a:avLst/>
          </a:prstGeom>
          <a:ln w="19050">
            <a:solidFill>
              <a:srgbClr val="484C68"/>
            </a:solidFill>
          </a:ln>
        </p:spPr>
      </p:pic>
      <p:sp>
        <p:nvSpPr>
          <p:cNvPr id="35" name="Text Box 34"/>
          <p:cNvSpPr txBox="1"/>
          <p:nvPr/>
        </p:nvSpPr>
        <p:spPr>
          <a:xfrm>
            <a:off x="5715000" y="772160"/>
            <a:ext cx="2280285" cy="401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Breast Advocate</a:t>
            </a:r>
            <a:endParaRPr lang="en-US" sz="24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5544820" y="2964180"/>
            <a:ext cx="3134360" cy="529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Cancer Care Meditation</a:t>
            </a:r>
            <a:endParaRPr lang="en-US" sz="24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rcRect l="-8" t="12533" r="8" b="2133"/>
          <a:stretch>
            <a:fillRect/>
          </a:stretch>
        </p:blipFill>
        <p:spPr>
          <a:xfrm>
            <a:off x="6400800" y="3790950"/>
            <a:ext cx="1404144" cy="1126800"/>
          </a:xfrm>
          <a:prstGeom prst="ellipse">
            <a:avLst/>
          </a:prstGeom>
          <a:ln w="19050">
            <a:solidFill>
              <a:srgbClr val="484C68"/>
            </a:solidFill>
          </a:ln>
        </p:spPr>
      </p:pic>
      <p:sp>
        <p:nvSpPr>
          <p:cNvPr id="38" name="Isosceles Triangle 37"/>
          <p:cNvSpPr/>
          <p:nvPr/>
        </p:nvSpPr>
        <p:spPr>
          <a:xfrm rot="5400000">
            <a:off x="5332095" y="897255"/>
            <a:ext cx="290830" cy="13462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 rot="5400000">
            <a:off x="5324475" y="3107055"/>
            <a:ext cx="290830" cy="13462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Isosceles Triangle 3"/>
          <p:cNvSpPr/>
          <p:nvPr/>
        </p:nvSpPr>
        <p:spPr>
          <a:xfrm rot="5400000">
            <a:off x="-114300" y="1924050"/>
            <a:ext cx="838200" cy="60960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914400" y="1885950"/>
            <a:ext cx="3048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US" sz="44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Graphic 30"/>
          <p:cNvSpPr/>
          <p:nvPr>
            <p:custDataLst>
              <p:tags r:id="rId1"/>
            </p:custDataLst>
          </p:nvPr>
        </p:nvSpPr>
        <p:spPr>
          <a:xfrm>
            <a:off x="609600" y="2647950"/>
            <a:ext cx="3578225" cy="15240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1676400" y="2207260"/>
            <a:ext cx="2818130" cy="337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Enhanced User Interaction</a:t>
            </a:r>
            <a:endParaRPr lang="en-US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276600" y="2800350"/>
            <a:ext cx="4200525" cy="459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524000" y="3714750"/>
            <a:ext cx="6148070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42279"/>
                </a:solidFill>
              </a14:hiddenFill>
            </a:ext>
          </a:extLst>
        </p:spPr>
        <p:txBody>
          <a:bodyPr wrap="square" rtlCol="0">
            <a:noAutofit/>
          </a:bodyPr>
          <a:p>
            <a:r>
              <a:rPr lang="en-US" sz="2000">
                <a:solidFill>
                  <a:srgbClr val="40B7FF"/>
                </a:solidFill>
                <a:latin typeface="Bahnschrift SemiBold" panose="020B0502040204020203" charset="0"/>
                <a:cs typeface="Bahnschrift SemiBold" panose="020B0502040204020203" charset="0"/>
              </a:rPr>
              <a:t>“ A GOAL WITHOUT  A  Plan  IS JUST  A  WISH ”</a:t>
            </a:r>
            <a:endParaRPr lang="en-US" sz="2000">
              <a:solidFill>
                <a:srgbClr val="40B7FF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28600" y="215265"/>
            <a:ext cx="1345565" cy="324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Hope </a:t>
            </a:r>
            <a:endParaRPr lang="en-US" sz="24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10260" y="10115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Improved Model Performance</a:t>
            </a:r>
            <a:endParaRPr lang="en-US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362200" y="2876550"/>
            <a:ext cx="1958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Analysis</a:t>
            </a:r>
            <a:endParaRPr lang="en-US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219200" y="1624330"/>
            <a:ext cx="2834640" cy="326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Improving User Experience</a:t>
            </a:r>
            <a:endParaRPr lang="en-US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Isosceles Triangle 12"/>
          <p:cNvSpPr/>
          <p:nvPr/>
        </p:nvSpPr>
        <p:spPr>
          <a:xfrm rot="5400000">
            <a:off x="-52705" y="338455"/>
            <a:ext cx="290830" cy="18542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rot="5400000">
            <a:off x="638175" y="1133475"/>
            <a:ext cx="219075" cy="12446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5400000">
            <a:off x="970915" y="1755140"/>
            <a:ext cx="219075" cy="12446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5400000">
            <a:off x="1552575" y="2372360"/>
            <a:ext cx="219075" cy="12446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5400000">
            <a:off x="2085975" y="2999740"/>
            <a:ext cx="219075" cy="12446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2667000" y="1885950"/>
            <a:ext cx="4434205" cy="1275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ar-EG" sz="66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en-US" altLang="ar-EG" sz="66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flipH="1">
            <a:off x="12612451" y="4445520"/>
            <a:ext cx="9144000" cy="897136"/>
          </a:xfrm>
          <a:prstGeom prst="rect">
            <a:avLst/>
          </a:prstGeom>
          <a:pattFill prst="lt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ea typeface="Yeseva One" panose="00000500000000000000" charset="0"/>
              <a:cs typeface="+mj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33400" y="310515"/>
            <a:ext cx="2068195" cy="6013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Times New Roman" panose="02020603050405020304"/>
                <a:ea typeface="Yeseva One" panose="00000500000000000000" charset="0"/>
                <a:cs typeface="+mj-cs"/>
              </a:rPr>
              <a:t>Contents</a:t>
            </a:r>
            <a:endParaRPr lang="en-US" altLang="zh-CN" sz="3200" b="1" dirty="0">
              <a:solidFill>
                <a:schemeClr val="bg2"/>
              </a:solidFill>
              <a:latin typeface="Times New Roman" panose="02020603050405020304"/>
              <a:ea typeface="Yeseva One" panose="00000500000000000000" charset="0"/>
              <a:cs typeface="+mj-cs"/>
            </a:endParaRPr>
          </a:p>
        </p:txBody>
      </p:sp>
      <p:sp>
        <p:nvSpPr>
          <p:cNvPr id="57" name="Text Box 56"/>
          <p:cNvSpPr txBox="1"/>
          <p:nvPr/>
        </p:nvSpPr>
        <p:spPr>
          <a:xfrm>
            <a:off x="6619875" y="74612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5400000">
            <a:off x="-76200" y="438150"/>
            <a:ext cx="533400" cy="38100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Text Box 59"/>
          <p:cNvSpPr txBox="1"/>
          <p:nvPr/>
        </p:nvSpPr>
        <p:spPr>
          <a:xfrm>
            <a:off x="685800" y="1275715"/>
            <a:ext cx="1464945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 Box 60"/>
          <p:cNvSpPr txBox="1"/>
          <p:nvPr/>
        </p:nvSpPr>
        <p:spPr>
          <a:xfrm>
            <a:off x="685800" y="16452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Idea</a:t>
            </a:r>
            <a:endParaRPr lang="en-US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 Box 61"/>
          <p:cNvSpPr txBox="1"/>
          <p:nvPr/>
        </p:nvSpPr>
        <p:spPr>
          <a:xfrm>
            <a:off x="728345" y="207772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 Box 62"/>
          <p:cNvSpPr txBox="1"/>
          <p:nvPr/>
        </p:nvSpPr>
        <p:spPr>
          <a:xfrm>
            <a:off x="728345" y="2495550"/>
            <a:ext cx="1329055" cy="426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 Model</a:t>
            </a:r>
            <a:endParaRPr lang="en-US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 Box 63"/>
          <p:cNvSpPr txBox="1"/>
          <p:nvPr/>
        </p:nvSpPr>
        <p:spPr>
          <a:xfrm>
            <a:off x="762000" y="288671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Survey</a:t>
            </a:r>
            <a:endParaRPr lang="en-US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5" name="Text Box 64"/>
          <p:cNvSpPr txBox="1"/>
          <p:nvPr/>
        </p:nvSpPr>
        <p:spPr>
          <a:xfrm>
            <a:off x="762000" y="333375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913765">
              <a:defRPr/>
            </a:pPr>
            <a:r>
              <a:rPr lang="en-US" altLang="zh-CN" kern="0" dirty="0">
                <a:solidFill>
                  <a:schemeClr val="bg2"/>
                </a:solidFill>
                <a:latin typeface="Times New Roman" panose="02020603050405020304" pitchFamily="18" charset="0"/>
                <a:ea typeface="Yeseva One" panose="00000500000000000000" charset="0"/>
                <a:cs typeface="Times New Roman" panose="02020603050405020304" pitchFamily="18" charset="0"/>
                <a:sym typeface="+mn-ea"/>
              </a:rPr>
              <a:t>Existing Solutions</a:t>
            </a:r>
            <a:endParaRPr lang="en-US" altLang="zh-CN" kern="0" dirty="0">
              <a:solidFill>
                <a:schemeClr val="bg2"/>
              </a:solidFill>
              <a:latin typeface="Times New Roman" panose="02020603050405020304" pitchFamily="18" charset="0"/>
              <a:ea typeface="Yeseva One" panose="00000500000000000000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6" name="Text Box 65"/>
          <p:cNvSpPr txBox="1"/>
          <p:nvPr/>
        </p:nvSpPr>
        <p:spPr>
          <a:xfrm>
            <a:off x="728345" y="379095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913765">
              <a:defRPr/>
            </a:pPr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Future Work</a:t>
            </a:r>
            <a:endParaRPr lang="en-US" altLang="zh-CN" kern="0" dirty="0">
              <a:solidFill>
                <a:schemeClr val="bg2"/>
              </a:solidFill>
              <a:latin typeface="Times New Roman" panose="02020603050405020304" pitchFamily="18" charset="0"/>
              <a:ea typeface="Yeseva One" panose="00000500000000000000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499745" y="135255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57200" y="175704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57200" y="216154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57200" y="257175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57200" y="295275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57200" y="340995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57200" y="386715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3" name="Image 43"/>
          <p:cNvPicPr/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3908425" y="0"/>
            <a:ext cx="5233035" cy="4594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32"/>
          <p:cNvSpPr txBox="1"/>
          <p:nvPr/>
        </p:nvSpPr>
        <p:spPr>
          <a:xfrm>
            <a:off x="754380" y="1885950"/>
            <a:ext cx="3054985" cy="669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defTabSz="913765">
              <a:defRPr/>
            </a:pPr>
            <a:r>
              <a:rPr lang="en-US" altLang="zh-CN" sz="3600" b="1" kern="0" dirty="0">
                <a:solidFill>
                  <a:schemeClr val="bg2"/>
                </a:solidFill>
                <a:latin typeface="Times New Roman" panose="02020603050405020304" pitchFamily="18" charset="0"/>
                <a:ea typeface="Yeseva One" panose="00000500000000000000" charset="0"/>
                <a:cs typeface="Times New Roman" panose="02020603050405020304" pitchFamily="18" charset="0"/>
              </a:rPr>
              <a:t>Introduction</a:t>
            </a:r>
            <a:endParaRPr lang="en-US" altLang="zh-CN" sz="3600" b="1" kern="0" dirty="0">
              <a:solidFill>
                <a:schemeClr val="bg2"/>
              </a:solidFill>
              <a:latin typeface="Times New Roman" panose="02020603050405020304" pitchFamily="18" charset="0"/>
              <a:ea typeface="Yeseva One" panose="00000500000000000000" charset="0"/>
              <a:cs typeface="Times New Roman" panose="02020603050405020304" pitchFamily="18" charset="0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>
            <a:off x="-114300" y="1924050"/>
            <a:ext cx="838200" cy="60960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33400" y="1123950"/>
            <a:ext cx="7307580" cy="955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Breast cancer is a disease in which abnormal breast cells grow out of control and form tumors. If left untreated, tumors can spread throughout the body and become fatal.</a:t>
            </a:r>
            <a:endParaRPr lang="en-US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33400" y="2419350"/>
            <a:ext cx="8228965" cy="6254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Breast Cancers in women occur with no identifiable risk factors other than sex and age.</a:t>
            </a:r>
            <a:endParaRPr lang="en-US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33400" y="3257550"/>
            <a:ext cx="5554980" cy="553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Breast Cancer occurs in every country in the world.</a:t>
            </a:r>
            <a:endParaRPr lang="en-US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33400" y="4023995"/>
            <a:ext cx="6911340" cy="624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several factors contributing to the spread of Breast Cancer</a:t>
            </a:r>
            <a:endParaRPr lang="en-US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Oval 66"/>
          <p:cNvSpPr/>
          <p:nvPr>
            <p:custDataLst>
              <p:tags r:id="rId1"/>
            </p:custDataLst>
          </p:nvPr>
        </p:nvSpPr>
        <p:spPr>
          <a:xfrm>
            <a:off x="228600" y="127635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Oval 5"/>
          <p:cNvSpPr/>
          <p:nvPr>
            <p:custDataLst>
              <p:tags r:id="rId2"/>
            </p:custDataLst>
          </p:nvPr>
        </p:nvSpPr>
        <p:spPr>
          <a:xfrm>
            <a:off x="228600" y="249555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Oval 6"/>
          <p:cNvSpPr/>
          <p:nvPr>
            <p:custDataLst>
              <p:tags r:id="rId3"/>
            </p:custDataLst>
          </p:nvPr>
        </p:nvSpPr>
        <p:spPr>
          <a:xfrm>
            <a:off x="228600" y="329565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>
            <p:custDataLst>
              <p:tags r:id="rId4"/>
            </p:custDataLst>
          </p:nvPr>
        </p:nvSpPr>
        <p:spPr>
          <a:xfrm>
            <a:off x="228600" y="409575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>
            <p:custDataLst>
              <p:tags r:id="rId1"/>
            </p:custDataLst>
          </p:nvPr>
        </p:nvSpPr>
        <p:spPr>
          <a:xfrm>
            <a:off x="647700" y="2572385"/>
            <a:ext cx="2211070" cy="5861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8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Symptoms</a:t>
            </a:r>
            <a:endParaRPr lang="en-US" sz="28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Oval 66"/>
          <p:cNvSpPr/>
          <p:nvPr>
            <p:custDataLst>
              <p:tags r:id="rId2"/>
            </p:custDataLst>
          </p:nvPr>
        </p:nvSpPr>
        <p:spPr>
          <a:xfrm>
            <a:off x="304800" y="51435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Graphic 30"/>
          <p:cNvSpPr/>
          <p:nvPr>
            <p:custDataLst>
              <p:tags r:id="rId3"/>
            </p:custDataLst>
          </p:nvPr>
        </p:nvSpPr>
        <p:spPr>
          <a:xfrm>
            <a:off x="533400" y="3181985"/>
            <a:ext cx="1953260" cy="7620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</p:sp>
      <p:pic>
        <p:nvPicPr>
          <p:cNvPr id="12" name="Picture 11" descr="SYPMO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0" y="2669540"/>
            <a:ext cx="2709545" cy="2439035"/>
          </a:xfrm>
          <a:prstGeom prst="rect">
            <a:avLst/>
          </a:prstGeom>
          <a:ln w="38100">
            <a:solidFill>
              <a:srgbClr val="07121F"/>
            </a:solidFill>
          </a:ln>
        </p:spPr>
      </p:pic>
      <p:sp>
        <p:nvSpPr>
          <p:cNvPr id="16" name="Text Box 15"/>
          <p:cNvSpPr txBox="1"/>
          <p:nvPr/>
        </p:nvSpPr>
        <p:spPr>
          <a:xfrm>
            <a:off x="228600" y="3715385"/>
            <a:ext cx="4043045" cy="511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Symptoms of breast cancer can include:</a:t>
            </a:r>
            <a:endParaRPr lang="en-US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US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Oval 16"/>
          <p:cNvSpPr/>
          <p:nvPr>
            <p:custDataLst>
              <p:tags r:id="rId5"/>
            </p:custDataLst>
          </p:nvPr>
        </p:nvSpPr>
        <p:spPr>
          <a:xfrm>
            <a:off x="381000" y="274701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Text Box 18"/>
          <p:cNvSpPr txBox="1"/>
          <p:nvPr>
            <p:custDataLst>
              <p:tags r:id="rId6"/>
            </p:custDataLst>
          </p:nvPr>
        </p:nvSpPr>
        <p:spPr>
          <a:xfrm>
            <a:off x="685800" y="362585"/>
            <a:ext cx="1336040" cy="455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8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FAQs</a:t>
            </a:r>
            <a:endParaRPr lang="en-US" sz="28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Graphic 30"/>
          <p:cNvSpPr/>
          <p:nvPr>
            <p:custDataLst>
              <p:tags r:id="rId7"/>
            </p:custDataLst>
          </p:nvPr>
        </p:nvSpPr>
        <p:spPr>
          <a:xfrm>
            <a:off x="457200" y="895985"/>
            <a:ext cx="1412240" cy="10668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</p:sp>
      <p:pic>
        <p:nvPicPr>
          <p:cNvPr id="22" name="Picture 21" descr="Premium Vector _ Landing page template of frequently asked question concept_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943600" y="57150"/>
            <a:ext cx="2670810" cy="2434590"/>
          </a:xfrm>
          <a:prstGeom prst="rect">
            <a:avLst/>
          </a:prstGeom>
          <a:ln w="28575">
            <a:solidFill>
              <a:srgbClr val="07121F"/>
            </a:solidFill>
          </a:ln>
        </p:spPr>
      </p:pic>
      <p:sp>
        <p:nvSpPr>
          <p:cNvPr id="23" name="Isosceles Triangle 22"/>
          <p:cNvSpPr/>
          <p:nvPr>
            <p:custDataLst>
              <p:tags r:id="rId10"/>
            </p:custDataLst>
          </p:nvPr>
        </p:nvSpPr>
        <p:spPr>
          <a:xfrm rot="5400000">
            <a:off x="-70485" y="3869690"/>
            <a:ext cx="290830" cy="13462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Isosceles Triangle 23"/>
          <p:cNvSpPr/>
          <p:nvPr>
            <p:custDataLst>
              <p:tags r:id="rId11"/>
            </p:custDataLst>
          </p:nvPr>
        </p:nvSpPr>
        <p:spPr>
          <a:xfrm rot="5400000">
            <a:off x="-70485" y="1475740"/>
            <a:ext cx="290830" cy="13462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285750" y="1360170"/>
            <a:ext cx="5513705" cy="769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FAQs provide a starting point for understanding breast cancer</a:t>
            </a:r>
            <a:endParaRPr lang="en-US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1">
        <p:random/>
      </p:transition>
    </mc:Choice>
    <mc:Fallback>
      <p:transition spd="slow" advTm="4001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32"/>
          <p:cNvSpPr txBox="1"/>
          <p:nvPr/>
        </p:nvSpPr>
        <p:spPr>
          <a:xfrm>
            <a:off x="762180" y="1885854"/>
            <a:ext cx="5135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defTabSz="913765">
              <a:defRPr/>
            </a:pPr>
            <a:r>
              <a:rPr lang="en-US" altLang="zh-CN" sz="3600" b="1" kern="0" dirty="0">
                <a:solidFill>
                  <a:schemeClr val="bg2"/>
                </a:solidFill>
                <a:latin typeface="Times New Roman" panose="02020603050405020304" pitchFamily="18" charset="0"/>
                <a:ea typeface="Yeseva One" panose="00000500000000000000" charset="0"/>
                <a:cs typeface="Times New Roman" panose="02020603050405020304" pitchFamily="18" charset="0"/>
              </a:rPr>
              <a:t> Project Idea </a:t>
            </a:r>
            <a:endParaRPr lang="en-US" altLang="zh-CN" sz="3600" b="1" kern="0" dirty="0">
              <a:solidFill>
                <a:schemeClr val="bg2"/>
              </a:solidFill>
              <a:latin typeface="Times New Roman" panose="02020603050405020304" pitchFamily="18" charset="0"/>
              <a:ea typeface="Yeseva One" panose="00000500000000000000" charset="0"/>
              <a:cs typeface="Times New Roman" panose="02020603050405020304" pitchFamily="18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5400000">
            <a:off x="-114300" y="1924050"/>
            <a:ext cx="838200" cy="60960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Graphic 30"/>
          <p:cNvSpPr/>
          <p:nvPr>
            <p:custDataLst>
              <p:tags r:id="rId1"/>
            </p:custDataLst>
          </p:nvPr>
        </p:nvSpPr>
        <p:spPr>
          <a:xfrm>
            <a:off x="685800" y="2495550"/>
            <a:ext cx="3049270" cy="130175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Download Breast cancer awareness month poster with woman hand and pink ribbon for fre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7745" y="1209675"/>
            <a:ext cx="2134235" cy="2134235"/>
          </a:xfrm>
          <a:prstGeom prst="rect">
            <a:avLst/>
          </a:prstGeom>
          <a:ln w="28575">
            <a:solidFill>
              <a:srgbClr val="07121F"/>
            </a:solidFill>
          </a:ln>
        </p:spPr>
      </p:pic>
      <p:sp>
        <p:nvSpPr>
          <p:cNvPr id="26" name="矩形 25"/>
          <p:cNvSpPr/>
          <p:nvPr/>
        </p:nvSpPr>
        <p:spPr>
          <a:xfrm>
            <a:off x="2039048" y="2390102"/>
            <a:ext cx="2245965" cy="233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125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900" dirty="0">
              <a:latin typeface="Montserrat" panose="00000500000000000000" charset="0"/>
              <a:ea typeface="Montserrat" panose="00000500000000000000" charset="0"/>
              <a:cs typeface="+mj-cs"/>
              <a:sym typeface="Montserrat" panose="00000500000000000000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4483" y="3034935"/>
            <a:ext cx="2245965" cy="233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125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900" dirty="0">
              <a:latin typeface="Montserrat" panose="00000500000000000000" charset="0"/>
              <a:ea typeface="Montserrat" panose="00000500000000000000" charset="0"/>
              <a:cs typeface="+mj-cs"/>
              <a:sym typeface="Montserrat" panose="00000500000000000000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81731" y="3777448"/>
            <a:ext cx="2245965" cy="233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125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900" dirty="0">
              <a:latin typeface="Montserrat" panose="00000500000000000000" charset="0"/>
              <a:ea typeface="Montserrat" panose="00000500000000000000" charset="0"/>
              <a:cs typeface="+mj-cs"/>
              <a:sym typeface="Montserrat" panose="00000500000000000000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5800" y="1276350"/>
            <a:ext cx="5145371" cy="2108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758825" fontAlgn="base">
              <a:lnSpc>
                <a:spcPts val="935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1600" kern="1200" dirty="0">
                <a:solidFill>
                  <a:schemeClr val="bg2"/>
                </a:solidFill>
                <a:latin typeface="Times New Roman" panose="02020603050405020304"/>
                <a:cs typeface="+mj-cs"/>
                <a:sym typeface="Montserrat" panose="00000500000000000000" charset="0"/>
              </a:rPr>
              <a:t>Web application using deep learning techniques </a:t>
            </a:r>
            <a:endParaRPr lang="en-US" altLang="zh-CN" sz="1600" kern="1200" dirty="0">
              <a:solidFill>
                <a:schemeClr val="bg2"/>
              </a:solidFill>
              <a:latin typeface="Times New Roman" panose="02020603050405020304"/>
              <a:ea typeface="Montserrat" panose="00000500000000000000" charset="0"/>
              <a:cs typeface="+mj-cs"/>
              <a:sym typeface="Montserrat" panose="0000050000000000000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31520" y="2461260"/>
            <a:ext cx="4916407" cy="807085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pPr defTabSz="758825">
              <a:spcAft>
                <a:spcPts val="600"/>
              </a:spcAft>
            </a:pPr>
            <a:r>
              <a:rPr lang="en-US" sz="1600" kern="1200" dirty="0">
                <a:solidFill>
                  <a:schemeClr val="bg2"/>
                </a:solidFill>
                <a:latin typeface="Times New Roman" panose="02020603050405020304"/>
                <a:cs typeface="+mj-cs"/>
              </a:rPr>
              <a:t>We enter the image from the user for deep learning Model as a input , and it classifies the image if the user has Breast Cancer or not “  </a:t>
            </a:r>
            <a:r>
              <a:rPr lang="en-GB" sz="1600" dirty="0">
                <a:solidFill>
                  <a:schemeClr val="bg2"/>
                </a:solidFill>
                <a:latin typeface="Times New Roman" panose="02020603050405020304"/>
                <a:ea typeface="Kulim Park"/>
                <a:cs typeface="Kulim Park"/>
                <a:sym typeface="Kulim Park"/>
              </a:rPr>
              <a:t>it's </a:t>
            </a:r>
            <a:r>
              <a:rPr lang="en-US" altLang="en-GB" sz="1600" dirty="0">
                <a:solidFill>
                  <a:schemeClr val="bg2"/>
                </a:solidFill>
                <a:latin typeface="Times New Roman" panose="02020603050405020304"/>
                <a:ea typeface="Kulim Park"/>
                <a:cs typeface="Kulim Park"/>
                <a:sym typeface="Kulim Park"/>
              </a:rPr>
              <a:t>Benign </a:t>
            </a:r>
            <a:r>
              <a:rPr lang="en-GB" sz="1600" dirty="0">
                <a:solidFill>
                  <a:schemeClr val="bg2"/>
                </a:solidFill>
                <a:latin typeface="Times New Roman" panose="02020603050405020304"/>
                <a:ea typeface="Kulim Park"/>
                <a:cs typeface="Kulim Park"/>
                <a:sym typeface="Kulim Park"/>
              </a:rPr>
              <a:t>or </a:t>
            </a:r>
            <a:r>
              <a:rPr lang="en-US" altLang="en-GB" sz="1600" dirty="0">
                <a:solidFill>
                  <a:schemeClr val="bg2"/>
                </a:solidFill>
                <a:latin typeface="Times New Roman" panose="02020603050405020304"/>
                <a:ea typeface="Kulim Park"/>
                <a:cs typeface="Kulim Park"/>
                <a:sym typeface="Kulim Park"/>
              </a:rPr>
              <a:t>Malignant ”</a:t>
            </a:r>
            <a:endParaRPr lang="en-US" altLang="en-GB" sz="1600" dirty="0">
              <a:solidFill>
                <a:schemeClr val="bg2"/>
              </a:solidFill>
              <a:latin typeface="Times New Roman" panose="02020603050405020304"/>
              <a:ea typeface="Kulim Park"/>
              <a:cs typeface="Kulim Park"/>
              <a:sym typeface="Kulim Par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" y="2800350"/>
            <a:ext cx="5115369" cy="514350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pPr defTabSz="758825">
              <a:spcAft>
                <a:spcPts val="600"/>
              </a:spcAft>
            </a:pPr>
            <a:endParaRPr lang="en-US" sz="1495" kern="1200" dirty="0">
              <a:solidFill>
                <a:schemeClr val="tx1"/>
              </a:solidFill>
              <a:latin typeface="Times New Roman" panose="02020603050405020304"/>
              <a:cs typeface="+mj-cs"/>
            </a:endParaRPr>
          </a:p>
          <a:p>
            <a:pPr>
              <a:spcAft>
                <a:spcPts val="600"/>
              </a:spcAft>
            </a:pPr>
            <a:endParaRPr lang="en-US" sz="900" dirty="0">
              <a:cs typeface="+mj-cs"/>
            </a:endParaRPr>
          </a:p>
        </p:txBody>
      </p:sp>
      <p:sp>
        <p:nvSpPr>
          <p:cNvPr id="16" name="Isosceles Triangle 15"/>
          <p:cNvSpPr/>
          <p:nvPr/>
        </p:nvSpPr>
        <p:spPr>
          <a:xfrm rot="5400000">
            <a:off x="473075" y="1287780"/>
            <a:ext cx="290830" cy="13462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rot="5400000">
            <a:off x="518795" y="2543175"/>
            <a:ext cx="290830" cy="134620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599690" y="121729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C6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7" name="Oval 66"/>
          <p:cNvSpPr/>
          <p:nvPr/>
        </p:nvSpPr>
        <p:spPr>
          <a:xfrm>
            <a:off x="304800" y="28575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609600" y="167640"/>
            <a:ext cx="2253615" cy="497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Screen</a:t>
            </a:r>
            <a:endParaRPr lang="en-US" sz="24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自定义 1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93E47"/>
      </a:accent1>
      <a:accent2>
        <a:srgbClr val="00ADB5"/>
      </a:accent2>
      <a:accent3>
        <a:srgbClr val="393E47"/>
      </a:accent3>
      <a:accent4>
        <a:srgbClr val="00ADB5"/>
      </a:accent4>
      <a:accent5>
        <a:srgbClr val="393E47"/>
      </a:accent5>
      <a:accent6>
        <a:srgbClr val="00ADB5"/>
      </a:accent6>
      <a:hlink>
        <a:srgbClr val="393E47"/>
      </a:hlink>
      <a:folHlink>
        <a:srgbClr val="00ADB5"/>
      </a:folHlink>
    </a:clrScheme>
    <a:fontScheme name="自定义 1">
      <a:majorFont>
        <a:latin typeface="Calibri"/>
        <a:ea typeface="字魂35号-经典雅黑"/>
        <a:cs typeface=""/>
      </a:majorFont>
      <a:minorFont>
        <a:latin typeface="Calibri"/>
        <a:ea typeface="字魂35号-经典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2784</Words>
  <Application>WPS Presentation</Application>
  <PresentationFormat>On-screen Show (16:9)</PresentationFormat>
  <Paragraphs>168</Paragraphs>
  <Slides>28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6" baseType="lpstr">
      <vt:lpstr>Arial</vt:lpstr>
      <vt:lpstr>SimSun</vt:lpstr>
      <vt:lpstr>Wingdings</vt:lpstr>
      <vt:lpstr>Yeseva One</vt:lpstr>
      <vt:lpstr>AMGDT</vt:lpstr>
      <vt:lpstr>Segoe UI Semibold</vt:lpstr>
      <vt:lpstr>Times New Roman</vt:lpstr>
      <vt:lpstr>Times New Roman</vt:lpstr>
      <vt:lpstr>时尚中黑简体</vt:lpstr>
      <vt:lpstr>Montserrat</vt:lpstr>
      <vt:lpstr>Kulim Park</vt:lpstr>
      <vt:lpstr>Calibri</vt:lpstr>
      <vt:lpstr>Microsoft YaHei</vt:lpstr>
      <vt:lpstr>Arial Unicode MS</vt:lpstr>
      <vt:lpstr>等线</vt:lpstr>
      <vt:lpstr>Bahnschrift SemiBold</vt:lpstr>
      <vt:lpstr>字魂35号-经典雅黑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Ali Adel</cp:lastModifiedBy>
  <cp:revision>1481</cp:revision>
  <dcterms:created xsi:type="dcterms:W3CDTF">2021-04-09T23:32:00Z</dcterms:created>
  <dcterms:modified xsi:type="dcterms:W3CDTF">2024-06-24T01:24:17Z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1033-12.2.0.17119</vt:lpwstr>
  </property>
  <property fmtid="{D5CDD505-2E9C-101B-9397-08002B2CF9AE}" pid="3" name="ICV">
    <vt:lpwstr>E8252EF305D64695A7CA348EB7BCB48F_12</vt:lpwstr>
  </property>
</Properties>
</file>